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4"/>
  </p:notesMasterIdLst>
  <p:sldIdLst>
    <p:sldId id="285" r:id="rId2"/>
    <p:sldId id="286" r:id="rId3"/>
    <p:sldId id="265" r:id="rId4"/>
    <p:sldId id="258" r:id="rId5"/>
    <p:sldId id="283" r:id="rId6"/>
    <p:sldId id="284" r:id="rId7"/>
    <p:sldId id="275" r:id="rId8"/>
    <p:sldId id="276" r:id="rId9"/>
    <p:sldId id="281" r:id="rId10"/>
    <p:sldId id="280" r:id="rId11"/>
    <p:sldId id="282" r:id="rId12"/>
    <p:sldId id="27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A4D7"/>
    <a:srgbClr val="FF00FF"/>
    <a:srgbClr val="907393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28/6/2024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28/6/2024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28/6/2024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4137" y="3639034"/>
            <a:ext cx="9144000" cy="850774"/>
          </a:xfrm>
        </p:spPr>
        <p:txBody>
          <a:bodyPr>
            <a:normAutofit/>
          </a:bodyPr>
          <a:lstStyle/>
          <a:p>
            <a:r>
              <a:rPr lang="en-US" sz="3600" b="1" dirty="0"/>
              <a:t>Lecture 9: Referral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524000" y="4602380"/>
            <a:ext cx="9144000" cy="142854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/>
              <a:t>Dr. </a:t>
            </a:r>
            <a:r>
              <a:rPr lang="en-US" sz="5400" dirty="0" err="1"/>
              <a:t>Habibah</a:t>
            </a:r>
            <a:r>
              <a:rPr lang="en-US" sz="5400" dirty="0"/>
              <a:t> Mohd </a:t>
            </a:r>
            <a:r>
              <a:rPr lang="en-US" sz="5400" dirty="0" err="1"/>
              <a:t>Yusoof</a:t>
            </a:r>
            <a:endParaRPr lang="en-US" sz="5400" dirty="0"/>
          </a:p>
          <a:p>
            <a:r>
              <a:rPr lang="en-US" sz="5400" dirty="0"/>
              <a:t> Consultant Rheumatologist</a:t>
            </a:r>
          </a:p>
          <a:p>
            <a:r>
              <a:rPr lang="en-US" sz="5400" dirty="0"/>
              <a:t>Hospital Selayang, Selangor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D1A4D7"/>
          </a:solidFill>
          <a:ln>
            <a:noFill/>
          </a:ln>
        </p:spPr>
        <p:txBody>
          <a:bodyPr vert="horz" wrap="square" lIns="0" tIns="1651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dirty="0"/>
              <a:t>Referral: Recommendation</a:t>
            </a:r>
            <a:endParaRPr sz="20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FC0F72E-B560-6F9F-C399-5EF25C7F7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9FFBC8-CAF6-BD89-0443-19ABCEBF8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42" y="2348716"/>
            <a:ext cx="10212512" cy="21722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D1A4D7"/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Take Home Messages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816024" y="1478098"/>
            <a:ext cx="10804047" cy="4668043"/>
          </a:xfrm>
        </p:spPr>
        <p:txBody>
          <a:bodyPr>
            <a:noAutofit/>
          </a:bodyPr>
          <a:lstStyle/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r>
              <a:rPr lang="en-US" dirty="0">
                <a:ea typeface="Calibri" pitchFamily="34" charset="0"/>
                <a:cs typeface="Calibri" pitchFamily="34" charset="0"/>
              </a:rPr>
              <a:t> SLE</a:t>
            </a:r>
            <a:r>
              <a:rPr lang="en-US" spc="-7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is</a:t>
            </a:r>
            <a:r>
              <a:rPr lang="en-US" spc="-90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a</a:t>
            </a:r>
            <a:r>
              <a:rPr lang="en-US" spc="-70" dirty="0">
                <a:ea typeface="Calibri" pitchFamily="34" charset="0"/>
                <a:cs typeface="Calibri" pitchFamily="34" charset="0"/>
              </a:rPr>
              <a:t> </a:t>
            </a:r>
            <a:r>
              <a:rPr lang="en-US" i="1" spc="-10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chronic </a:t>
            </a:r>
            <a:r>
              <a:rPr lang="en-US" i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autoimmune</a:t>
            </a:r>
            <a:r>
              <a:rPr lang="en-US" i="1" spc="-114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multisystem</a:t>
            </a:r>
            <a:r>
              <a:rPr lang="en-US" i="1" spc="-5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pc="-10" dirty="0">
                <a:ea typeface="Calibri" pitchFamily="34" charset="0"/>
                <a:cs typeface="Calibri" pitchFamily="34" charset="0"/>
              </a:rPr>
              <a:t>disorder</a:t>
            </a:r>
            <a:r>
              <a:rPr lang="en-US" spc="7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with</a:t>
            </a:r>
            <a:r>
              <a:rPr lang="en-US" spc="-16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pc="-10" dirty="0">
                <a:ea typeface="Calibri" pitchFamily="34" charset="0"/>
                <a:cs typeface="Calibri" pitchFamily="34" charset="0"/>
              </a:rPr>
              <a:t>complex </a:t>
            </a:r>
            <a:r>
              <a:rPr lang="en-US" dirty="0">
                <a:ea typeface="Calibri" pitchFamily="34" charset="0"/>
                <a:cs typeface="Calibri" pitchFamily="34" charset="0"/>
              </a:rPr>
              <a:t>clinical</a:t>
            </a:r>
            <a:r>
              <a:rPr lang="en-US" spc="-1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pc="-10" dirty="0">
                <a:ea typeface="Calibri" pitchFamily="34" charset="0"/>
                <a:cs typeface="Calibri" pitchFamily="34" charset="0"/>
              </a:rPr>
              <a:t>manifestations,  hence e</a:t>
            </a:r>
            <a:r>
              <a:rPr lang="en-US" dirty="0">
                <a:ea typeface="Calibri" pitchFamily="34" charset="0"/>
                <a:cs typeface="Calibri" pitchFamily="34" charset="0"/>
              </a:rPr>
              <a:t>arly</a:t>
            </a:r>
            <a:r>
              <a:rPr lang="en-US" spc="-4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pc="-2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detection,</a:t>
            </a:r>
            <a:r>
              <a:rPr lang="en-US" spc="50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prompt</a:t>
            </a:r>
            <a:r>
              <a:rPr lang="en-US" spc="-65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referral</a:t>
            </a:r>
            <a:r>
              <a:rPr lang="en-US" spc="-145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to</a:t>
            </a:r>
            <a:r>
              <a:rPr lang="en-US" spc="-12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rheumatology</a:t>
            </a:r>
            <a:r>
              <a:rPr lang="en-US" spc="4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and</a:t>
            </a:r>
            <a:r>
              <a:rPr lang="en-US" spc="-114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initiation</a:t>
            </a:r>
            <a:r>
              <a:rPr lang="en-US" spc="5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of</a:t>
            </a:r>
            <a:r>
              <a:rPr lang="en-US" spc="-12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pc="-10" dirty="0">
                <a:ea typeface="Calibri" pitchFamily="34" charset="0"/>
                <a:cs typeface="Calibri" pitchFamily="34" charset="0"/>
              </a:rPr>
              <a:t>treatment is mandatory</a:t>
            </a:r>
          </a:p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endParaRPr lang="en-US" spc="-10" dirty="0">
              <a:ea typeface="Calibri" pitchFamily="34" charset="0"/>
              <a:cs typeface="Calibri" pitchFamily="34" charset="0"/>
            </a:endParaRPr>
          </a:p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r>
              <a:rPr lang="en-US" dirty="0">
                <a:ea typeface="Calibri" pitchFamily="34" charset="0"/>
                <a:cs typeface="Calibri" pitchFamily="34" charset="0"/>
              </a:rPr>
              <a:t>Urgent referral required for:</a:t>
            </a:r>
          </a:p>
          <a:p>
            <a:pPr marL="826135" marR="473075" lvl="1" indent="-360000" algn="just">
              <a:lnSpc>
                <a:spcPct val="100400"/>
              </a:lnSpc>
              <a:spcBef>
                <a:spcPts val="90"/>
              </a:spcBef>
              <a:buFont typeface="Courier New" panose="02070309020205020404" pitchFamily="49" charset="0"/>
              <a:buChar char="o"/>
              <a:tabLst>
                <a:tab pos="368935" algn="l"/>
              </a:tabLst>
            </a:pPr>
            <a:r>
              <a:rPr lang="en-US" sz="2800" dirty="0">
                <a:ea typeface="Calibri" pitchFamily="34" charset="0"/>
                <a:cs typeface="Calibri" pitchFamily="34" charset="0"/>
              </a:rPr>
              <a:t>Clinical</a:t>
            </a:r>
            <a:r>
              <a:rPr lang="en-US" sz="2800" spc="9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suspicion</a:t>
            </a:r>
            <a:r>
              <a:rPr lang="en-US" sz="2800" spc="33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of</a:t>
            </a:r>
            <a:r>
              <a:rPr lang="en-US" sz="2800" spc="-4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SLE</a:t>
            </a:r>
            <a:r>
              <a:rPr lang="en-US" sz="2800" spc="6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with</a:t>
            </a:r>
            <a:r>
              <a:rPr lang="en-US" sz="2800" spc="18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major</a:t>
            </a:r>
            <a:r>
              <a:rPr lang="en-US" sz="2800" spc="-8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or</a:t>
            </a:r>
            <a:r>
              <a:rPr lang="en-US" sz="2800" spc="7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spc="-10" dirty="0">
                <a:ea typeface="Calibri" pitchFamily="34" charset="0"/>
                <a:cs typeface="Calibri" pitchFamily="34" charset="0"/>
              </a:rPr>
              <a:t>multisystem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organ</a:t>
            </a:r>
            <a:r>
              <a:rPr lang="en-US" sz="2800" spc="-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spc="-10" dirty="0">
                <a:ea typeface="Calibri" pitchFamily="34" charset="0"/>
                <a:cs typeface="Calibri" pitchFamily="34" charset="0"/>
              </a:rPr>
              <a:t>involvement in patients not diagnosed with SLE yet</a:t>
            </a:r>
          </a:p>
          <a:p>
            <a:pPr marL="826135" marR="473075" lvl="1" indent="-360000" algn="just">
              <a:lnSpc>
                <a:spcPct val="100400"/>
              </a:lnSpc>
              <a:spcBef>
                <a:spcPts val="90"/>
              </a:spcBef>
              <a:buFont typeface="Courier New" panose="02070309020205020404" pitchFamily="49" charset="0"/>
              <a:buChar char="o"/>
              <a:tabLst>
                <a:tab pos="368935" algn="l"/>
              </a:tabLst>
            </a:pPr>
            <a:r>
              <a:rPr lang="en-US" sz="2800" dirty="0">
                <a:ea typeface="Calibri" pitchFamily="34" charset="0"/>
                <a:cs typeface="Calibri" pitchFamily="34" charset="0"/>
              </a:rPr>
              <a:t>For</a:t>
            </a:r>
            <a:r>
              <a:rPr lang="en-US" sz="2800" spc="-50" dirty="0">
                <a:ea typeface="Calibri" pitchFamily="34" charset="0"/>
                <a:cs typeface="Calibri" pitchFamily="34" charset="0"/>
              </a:rPr>
              <a:t> SLE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patients</a:t>
            </a:r>
          </a:p>
          <a:p>
            <a:pPr marL="1041400" lvl="1" indent="-342900" algn="just">
              <a:lnSpc>
                <a:spcPct val="100000"/>
              </a:lnSpc>
              <a:spcBef>
                <a:spcPts val="405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lang="en-US" sz="2800" dirty="0">
                <a:ea typeface="Calibri" pitchFamily="34" charset="0"/>
                <a:cs typeface="Calibri" pitchFamily="34" charset="0"/>
              </a:rPr>
              <a:t> Disease</a:t>
            </a:r>
            <a:r>
              <a:rPr lang="en-US" sz="2800" spc="18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flare</a:t>
            </a:r>
            <a:r>
              <a:rPr lang="en-US" sz="2800" spc="4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of</a:t>
            </a:r>
            <a:r>
              <a:rPr lang="en-US" sz="2800" spc="4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major</a:t>
            </a:r>
            <a:r>
              <a:rPr lang="en-US" sz="2800" spc="-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organ</a:t>
            </a:r>
            <a:r>
              <a:rPr lang="en-US" sz="2800" spc="11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or</a:t>
            </a:r>
            <a:r>
              <a:rPr lang="en-US" sz="2800" spc="-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spc="-10" dirty="0">
                <a:ea typeface="Calibri" pitchFamily="34" charset="0"/>
                <a:cs typeface="Calibri" pitchFamily="34" charset="0"/>
              </a:rPr>
              <a:t>multisystem</a:t>
            </a:r>
            <a:endParaRPr lang="en-US" sz="2800" dirty="0">
              <a:ea typeface="Calibri" pitchFamily="34" charset="0"/>
              <a:cs typeface="Calibri" pitchFamily="34" charset="0"/>
            </a:endParaRPr>
          </a:p>
          <a:p>
            <a:pPr marL="1041400" lvl="1" indent="-342900" algn="just">
              <a:lnSpc>
                <a:spcPct val="100000"/>
              </a:lnSpc>
              <a:spcBef>
                <a:spcPts val="38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lang="en-US" sz="2800" dirty="0">
                <a:ea typeface="Calibri" pitchFamily="34" charset="0"/>
                <a:cs typeface="Calibri" pitchFamily="34" charset="0"/>
              </a:rPr>
              <a:t> Pregnancy</a:t>
            </a:r>
            <a:r>
              <a:rPr lang="en-US" sz="2800" spc="12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ea typeface="Calibri" pitchFamily="34" charset="0"/>
                <a:cs typeface="Calibri" pitchFamily="34" charset="0"/>
              </a:rPr>
              <a:t>(at</a:t>
            </a:r>
            <a:r>
              <a:rPr lang="en-US" sz="2800" spc="5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spc="-10" dirty="0">
                <a:ea typeface="Calibri" pitchFamily="34" charset="0"/>
                <a:cs typeface="Calibri" pitchFamily="34" charset="0"/>
              </a:rPr>
              <a:t>booking)</a:t>
            </a:r>
            <a:endParaRPr lang="en-US" sz="2800" dirty="0">
              <a:ea typeface="Calibri" pitchFamily="34" charset="0"/>
              <a:cs typeface="Calibri" pitchFamily="34" charset="0"/>
            </a:endParaRPr>
          </a:p>
          <a:p>
            <a:pPr marL="1041400" lvl="1" indent="-342900" algn="just">
              <a:lnSpc>
                <a:spcPct val="100000"/>
              </a:lnSpc>
              <a:spcBef>
                <a:spcPts val="38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lang="en-US" sz="2800" dirty="0">
                <a:ea typeface="Calibri" pitchFamily="34" charset="0"/>
                <a:cs typeface="Calibri" pitchFamily="34" charset="0"/>
              </a:rPr>
              <a:t> Severe</a:t>
            </a:r>
            <a:r>
              <a:rPr lang="en-US" sz="2800" spc="6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800" spc="-10" dirty="0">
                <a:ea typeface="Calibri" pitchFamily="34" charset="0"/>
                <a:cs typeface="Calibri" pitchFamily="34" charset="0"/>
              </a:rPr>
              <a:t>infection</a:t>
            </a:r>
            <a:endParaRPr lang="en-US" sz="2800" dirty="0">
              <a:ea typeface="Calibri" pitchFamily="34" charset="0"/>
              <a:cs typeface="Calibri" pitchFamily="34" charset="0"/>
            </a:endParaRPr>
          </a:p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endParaRPr lang="en-US" spc="-10" dirty="0">
              <a:ea typeface="Calibri" pitchFamily="34" charset="0"/>
              <a:cs typeface="Calibri" pitchFamily="34" charset="0"/>
            </a:endParaRPr>
          </a:p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endParaRPr lang="en-US" dirty="0"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847FC09-AA73-B98B-6213-EC2A6EB9B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9E294-6BD8-247E-4A60-6A05D404B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Learning Objective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D54E9-1188-3840-635C-483EFE33E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2024009"/>
            <a:ext cx="10744200" cy="3957745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n-US" sz="3200" dirty="0"/>
              <a:t>To understand the complexity of SLE and the importance of timely referral to rheumatologist</a:t>
            </a:r>
          </a:p>
          <a:p>
            <a:pPr algn="just">
              <a:spcBef>
                <a:spcPts val="1800"/>
              </a:spcBef>
            </a:pPr>
            <a:r>
              <a:rPr lang="en-US" sz="3200" dirty="0"/>
              <a:t>To be aware of the indications for urgent referrals either in SLE patients or in those suspected of having SLE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8115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MY" spc="-10" dirty="0"/>
              <a:t>Introduction</a:t>
            </a:r>
            <a:endParaRPr lang="en-MY" dirty="0"/>
          </a:p>
        </p:txBody>
      </p:sp>
      <p:sp>
        <p:nvSpPr>
          <p:cNvPr id="3" name="object 3"/>
          <p:cNvSpPr txBox="1"/>
          <p:nvPr/>
        </p:nvSpPr>
        <p:spPr>
          <a:xfrm>
            <a:off x="821933" y="1800050"/>
            <a:ext cx="10736494" cy="35227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buChar char="•"/>
              <a:tabLst>
                <a:tab pos="368935" algn="l"/>
              </a:tabLst>
            </a:pPr>
            <a:r>
              <a:rPr lang="en-MY" sz="3200" dirty="0">
                <a:ea typeface="Calibri" pitchFamily="34" charset="0"/>
                <a:cs typeface="Arial" pitchFamily="34" charset="0"/>
              </a:rPr>
              <a:t>SLE </a:t>
            </a:r>
            <a:r>
              <a:rPr sz="3200" dirty="0">
                <a:ea typeface="Calibri" pitchFamily="34" charset="0"/>
                <a:cs typeface="Arial" pitchFamily="34" charset="0"/>
              </a:rPr>
              <a:t>is</a:t>
            </a:r>
            <a:r>
              <a:rPr sz="3200" spc="-90" dirty="0">
                <a:ea typeface="Calibri" pitchFamily="34" charset="0"/>
                <a:cs typeface="Arial" pitchFamily="34" charset="0"/>
              </a:rPr>
              <a:t> </a:t>
            </a:r>
            <a:r>
              <a:rPr sz="3200" dirty="0">
                <a:ea typeface="Calibri" pitchFamily="34" charset="0"/>
                <a:cs typeface="Arial" pitchFamily="34" charset="0"/>
              </a:rPr>
              <a:t>a</a:t>
            </a:r>
            <a:r>
              <a:rPr sz="3200" spc="-70" dirty="0">
                <a:ea typeface="Calibri" pitchFamily="34" charset="0"/>
                <a:cs typeface="Arial" pitchFamily="34" charset="0"/>
              </a:rPr>
              <a:t> </a:t>
            </a:r>
            <a:r>
              <a:rPr sz="3200" spc="-10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chronic </a:t>
            </a:r>
            <a:r>
              <a:rPr sz="3200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autoimmune</a:t>
            </a:r>
            <a:r>
              <a:rPr sz="3200" spc="-114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sz="3200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multisystem</a:t>
            </a:r>
            <a:r>
              <a:rPr sz="3200" spc="-5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sz="3200" spc="-10" dirty="0">
                <a:ea typeface="Calibri" pitchFamily="34" charset="0"/>
                <a:cs typeface="Arial" pitchFamily="34" charset="0"/>
              </a:rPr>
              <a:t>disorder</a:t>
            </a:r>
            <a:r>
              <a:rPr sz="3200" spc="75" dirty="0">
                <a:ea typeface="Calibri" pitchFamily="34" charset="0"/>
                <a:cs typeface="Arial" pitchFamily="34" charset="0"/>
              </a:rPr>
              <a:t> </a:t>
            </a:r>
            <a:r>
              <a:rPr sz="3200" dirty="0">
                <a:ea typeface="Calibri" pitchFamily="34" charset="0"/>
                <a:cs typeface="Arial" pitchFamily="34" charset="0"/>
              </a:rPr>
              <a:t>with</a:t>
            </a:r>
            <a:r>
              <a:rPr sz="3200" spc="-165" dirty="0">
                <a:ea typeface="Calibri" pitchFamily="34" charset="0"/>
                <a:cs typeface="Arial" pitchFamily="34" charset="0"/>
              </a:rPr>
              <a:t> </a:t>
            </a:r>
            <a:r>
              <a:rPr sz="3200" spc="-10" dirty="0">
                <a:ea typeface="Calibri" pitchFamily="34" charset="0"/>
                <a:cs typeface="Arial" pitchFamily="34" charset="0"/>
              </a:rPr>
              <a:t>complex </a:t>
            </a:r>
            <a:r>
              <a:rPr sz="3200" dirty="0">
                <a:ea typeface="Calibri" pitchFamily="34" charset="0"/>
                <a:cs typeface="Arial" pitchFamily="34" charset="0"/>
              </a:rPr>
              <a:t>clinical</a:t>
            </a:r>
            <a:r>
              <a:rPr sz="3200" spc="-100" dirty="0">
                <a:ea typeface="Calibri" pitchFamily="34" charset="0"/>
                <a:cs typeface="Arial" pitchFamily="34" charset="0"/>
              </a:rPr>
              <a:t> </a:t>
            </a:r>
            <a:r>
              <a:rPr sz="3200" spc="-10" dirty="0">
                <a:ea typeface="Calibri" pitchFamily="34" charset="0"/>
                <a:cs typeface="Arial" pitchFamily="34" charset="0"/>
              </a:rPr>
              <a:t>manifestations.</a:t>
            </a:r>
            <a:endParaRPr lang="en-US" sz="3200" spc="-10" dirty="0">
              <a:ea typeface="Calibri" pitchFamily="34" charset="0"/>
              <a:cs typeface="Arial" pitchFamily="34" charset="0"/>
            </a:endParaRPr>
          </a:p>
          <a:p>
            <a:pPr marL="25400" marR="473075" algn="just">
              <a:lnSpc>
                <a:spcPct val="100400"/>
              </a:lnSpc>
              <a:spcBef>
                <a:spcPts val="90"/>
              </a:spcBef>
              <a:tabLst>
                <a:tab pos="368935" algn="l"/>
              </a:tabLst>
            </a:pPr>
            <a:endParaRPr lang="en-US" sz="3200" spc="-10" dirty="0">
              <a:ea typeface="Calibri" pitchFamily="34" charset="0"/>
              <a:cs typeface="Arial" pitchFamily="34" charset="0"/>
            </a:endParaRPr>
          </a:p>
          <a:p>
            <a:pPr marL="368935" marR="473075" indent="-343535" algn="just">
              <a:lnSpc>
                <a:spcPct val="100400"/>
              </a:lnSpc>
              <a:spcBef>
                <a:spcPts val="90"/>
              </a:spcBef>
              <a:buChar char="•"/>
              <a:tabLst>
                <a:tab pos="368935" algn="l"/>
              </a:tabLst>
            </a:pPr>
            <a:r>
              <a:rPr lang="en-US" sz="3200" dirty="0">
                <a:ea typeface="Calibri" pitchFamily="34" charset="0"/>
                <a:cs typeface="Arial" pitchFamily="34" charset="0"/>
              </a:rPr>
              <a:t>The goal of this first national CPG is to:</a:t>
            </a:r>
          </a:p>
          <a:p>
            <a:pPr marL="826135" marR="473075" lvl="1" indent="-343535" algn="just">
              <a:lnSpc>
                <a:spcPct val="100400"/>
              </a:lnSpc>
              <a:spcBef>
                <a:spcPts val="90"/>
              </a:spcBef>
              <a:buFont typeface="Wingdings" pitchFamily="2" charset="2"/>
              <a:buChar char="Ø"/>
              <a:tabLst>
                <a:tab pos="368935" algn="l"/>
              </a:tabLst>
            </a:pPr>
            <a:r>
              <a:rPr lang="en-US" sz="3200" dirty="0">
                <a:ea typeface="Calibri" pitchFamily="34" charset="0"/>
                <a:cs typeface="Arial" pitchFamily="34" charset="0"/>
              </a:rPr>
              <a:t>raise awareness on early SLE detection </a:t>
            </a:r>
          </a:p>
          <a:p>
            <a:pPr marL="826135" marR="473075" lvl="1" indent="-343535" algn="just">
              <a:lnSpc>
                <a:spcPct val="100400"/>
              </a:lnSpc>
              <a:spcBef>
                <a:spcPts val="90"/>
              </a:spcBef>
              <a:buFont typeface="Wingdings" pitchFamily="2" charset="2"/>
              <a:buChar char="Ø"/>
              <a:tabLst>
                <a:tab pos="368935" algn="l"/>
              </a:tabLst>
            </a:pPr>
            <a:r>
              <a:rPr lang="en-US" sz="3200" dirty="0">
                <a:ea typeface="Calibri" pitchFamily="34" charset="0"/>
                <a:cs typeface="Arial" pitchFamily="34" charset="0"/>
              </a:rPr>
              <a:t>prompt referral to rheumatology services  </a:t>
            </a:r>
          </a:p>
          <a:p>
            <a:pPr marL="826135" marR="473075" lvl="1" indent="-343535" algn="just">
              <a:lnSpc>
                <a:spcPct val="100400"/>
              </a:lnSpc>
              <a:spcBef>
                <a:spcPts val="90"/>
              </a:spcBef>
              <a:buFont typeface="Wingdings" pitchFamily="2" charset="2"/>
              <a:buChar char="Ø"/>
              <a:tabLst>
                <a:tab pos="368935" algn="l"/>
              </a:tabLst>
            </a:pPr>
            <a:r>
              <a:rPr lang="en-US" sz="3200" dirty="0">
                <a:ea typeface="Calibri" pitchFamily="34" charset="0"/>
                <a:cs typeface="Arial" pitchFamily="34" charset="0"/>
              </a:rPr>
              <a:t>early initiation of treatment</a:t>
            </a:r>
          </a:p>
        </p:txBody>
      </p:sp>
    </p:spTree>
    <p:extLst>
      <p:ext uri="{BB962C8B-B14F-4D97-AF65-F5344CB8AC3E}">
        <p14:creationId xmlns:p14="http://schemas.microsoft.com/office/powerpoint/2010/main" val="1970267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pc="-10" dirty="0"/>
              <a:t>Objectives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945223" y="1753862"/>
            <a:ext cx="10459092" cy="3350276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469900" marR="5080" indent="-457200" algn="just">
              <a:lnSpc>
                <a:spcPts val="3829"/>
              </a:lnSpc>
              <a:spcBef>
                <a:spcPts val="265"/>
              </a:spcBef>
              <a:buFont typeface="Arial" panose="020B0604020202020204" pitchFamily="34" charset="0"/>
              <a:buChar char="•"/>
            </a:pPr>
            <a:r>
              <a:rPr sz="3200" spc="-145" dirty="0">
                <a:latin typeface="Calibri"/>
                <a:cs typeface="Calibri"/>
              </a:rPr>
              <a:t>To</a:t>
            </a:r>
            <a:r>
              <a:rPr sz="3200" spc="-1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provide</a:t>
            </a:r>
            <a:r>
              <a:rPr sz="3200" spc="-7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evidence-</a:t>
            </a:r>
            <a:r>
              <a:rPr sz="3200" dirty="0">
                <a:latin typeface="Calibri"/>
                <a:cs typeface="Calibri"/>
              </a:rPr>
              <a:t>based</a:t>
            </a:r>
            <a:r>
              <a:rPr sz="3200" spc="-17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management</a:t>
            </a:r>
            <a:r>
              <a:rPr lang="en-MY" sz="3200" spc="610" dirty="0">
                <a:latin typeface="Calibri"/>
                <a:cs typeface="Calibri"/>
              </a:rPr>
              <a:t> </a:t>
            </a:r>
            <a:r>
              <a:rPr sz="3200" spc="-25" dirty="0">
                <a:latin typeface="Calibri"/>
                <a:cs typeface="Calibri"/>
              </a:rPr>
              <a:t>of </a:t>
            </a:r>
            <a:r>
              <a:rPr lang="en-MY" sz="3200" b="1" spc="-10" dirty="0">
                <a:latin typeface="Calibri"/>
                <a:cs typeface="Calibri"/>
              </a:rPr>
              <a:t>SLE </a:t>
            </a:r>
            <a:r>
              <a:rPr sz="3200" dirty="0">
                <a:latin typeface="Calibri"/>
                <a:cs typeface="Calibri"/>
              </a:rPr>
              <a:t>on</a:t>
            </a:r>
            <a:r>
              <a:rPr sz="3200" spc="-95" dirty="0">
                <a:latin typeface="Calibri"/>
                <a:cs typeface="Calibri"/>
              </a:rPr>
              <a:t> </a:t>
            </a:r>
            <a:r>
              <a:rPr sz="3200" spc="-25" dirty="0">
                <a:latin typeface="Calibri"/>
                <a:cs typeface="Calibri"/>
              </a:rPr>
              <a:t>the </a:t>
            </a:r>
            <a:r>
              <a:rPr sz="3200" dirty="0">
                <a:latin typeface="Calibri"/>
                <a:cs typeface="Calibri"/>
              </a:rPr>
              <a:t>following</a:t>
            </a:r>
            <a:r>
              <a:rPr sz="3200" spc="-20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aspects:</a:t>
            </a:r>
            <a:endParaRPr sz="3200" dirty="0">
              <a:latin typeface="Calibri"/>
              <a:cs typeface="Calibri"/>
            </a:endParaRPr>
          </a:p>
          <a:p>
            <a:pPr marL="927100" lvl="1" indent="-457200">
              <a:spcBef>
                <a:spcPts val="690"/>
              </a:spcBef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Diagnosis</a:t>
            </a:r>
            <a:r>
              <a:rPr sz="3200" spc="-1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&amp;</a:t>
            </a:r>
            <a:r>
              <a:rPr sz="3200" spc="-7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Assessment</a:t>
            </a:r>
            <a:endParaRPr sz="3200" dirty="0">
              <a:latin typeface="Calibri"/>
              <a:cs typeface="Calibri"/>
            </a:endParaRPr>
          </a:p>
          <a:p>
            <a:pPr marL="927100" lvl="1" indent="-457200">
              <a:spcBef>
                <a:spcPts val="740"/>
              </a:spcBef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sz="3200" spc="-10" dirty="0">
                <a:latin typeface="Calibri"/>
                <a:cs typeface="Calibri"/>
              </a:rPr>
              <a:t>Treatment</a:t>
            </a:r>
            <a:endParaRPr sz="3200" dirty="0">
              <a:latin typeface="Calibri"/>
              <a:cs typeface="Calibri"/>
            </a:endParaRPr>
          </a:p>
          <a:p>
            <a:pPr marL="927100" lvl="1" indent="-457200">
              <a:spcBef>
                <a:spcPts val="820"/>
              </a:spcBef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sz="3200" spc="-10" dirty="0">
                <a:latin typeface="Calibri"/>
                <a:cs typeface="Calibri"/>
              </a:rPr>
              <a:t>Monitoring</a:t>
            </a:r>
            <a:endParaRPr sz="3200" dirty="0">
              <a:latin typeface="Calibri"/>
              <a:cs typeface="Calibri"/>
            </a:endParaRPr>
          </a:p>
          <a:p>
            <a:pPr marL="927100" lvl="1" indent="-457200">
              <a:spcBef>
                <a:spcPts val="740"/>
              </a:spcBef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sz="3200" b="1" spc="-10" dirty="0">
                <a:solidFill>
                  <a:srgbClr val="FF0000"/>
                </a:solidFill>
                <a:latin typeface="Calibri"/>
                <a:cs typeface="Calibri"/>
              </a:rPr>
              <a:t>Referral</a:t>
            </a:r>
            <a:endParaRPr sz="32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029" y="3065892"/>
            <a:ext cx="4790839" cy="549894"/>
          </a:xfrm>
          <a:prstGeom prst="rect">
            <a:avLst/>
          </a:prstGeom>
        </p:spPr>
        <p:txBody>
          <a:bodyPr vert="horz" wrap="square" lIns="0" tIns="8255" rIns="0" bIns="0" rtlCol="0" anchor="ctr">
            <a:spAutoFit/>
          </a:bodyPr>
          <a:lstStyle/>
          <a:p>
            <a:pPr marR="5080">
              <a:lnSpc>
                <a:spcPct val="100899"/>
              </a:lnSpc>
              <a:spcBef>
                <a:spcPts val="0"/>
              </a:spcBef>
            </a:pPr>
            <a:r>
              <a:rPr lang="en-GB" sz="3600" spc="-10" dirty="0"/>
              <a:t>Clinical</a:t>
            </a:r>
            <a:r>
              <a:rPr lang="en-GB" sz="3200" spc="-10" dirty="0"/>
              <a:t> </a:t>
            </a:r>
            <a:r>
              <a:rPr lang="en-GB" sz="3600" spc="-55" dirty="0"/>
              <a:t>Manifestation</a:t>
            </a:r>
            <a:endParaRPr lang="en-GB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D3AC58-B335-09F0-AB52-059FAFFE9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593" y="0"/>
            <a:ext cx="61297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27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4126" y="1572203"/>
            <a:ext cx="10572108" cy="439671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6400" indent="-342900" algn="just">
              <a:spcBef>
                <a:spcPts val="105"/>
              </a:spcBef>
              <a:buFont typeface="Arial MT"/>
              <a:buChar char="•"/>
              <a:tabLst>
                <a:tab pos="406400" algn="l"/>
              </a:tabLst>
            </a:pPr>
            <a:r>
              <a:rPr lang="en-US" sz="3200" dirty="0">
                <a:cs typeface="Arial MT"/>
              </a:rPr>
              <a:t>Management</a:t>
            </a:r>
            <a:r>
              <a:rPr lang="en-US" sz="3200" spc="20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of</a:t>
            </a:r>
            <a:r>
              <a:rPr lang="en-US" sz="3200" spc="-10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SLE</a:t>
            </a:r>
            <a:r>
              <a:rPr lang="en-US" sz="3200" spc="-7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in</a:t>
            </a:r>
            <a:r>
              <a:rPr lang="en-US" sz="3200" spc="-16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Asian</a:t>
            </a:r>
            <a:r>
              <a:rPr lang="en-US" sz="3200" spc="-40" dirty="0">
                <a:cs typeface="Arial MT"/>
              </a:rPr>
              <a:t> </a:t>
            </a:r>
            <a:r>
              <a:rPr lang="en-US" sz="3200" spc="-10" dirty="0">
                <a:cs typeface="Arial MT"/>
              </a:rPr>
              <a:t>population</a:t>
            </a:r>
            <a:r>
              <a:rPr lang="en-US" sz="3200" spc="14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remains</a:t>
            </a:r>
            <a:r>
              <a:rPr lang="en-US" sz="3200" spc="-114" dirty="0">
                <a:cs typeface="Arial MT"/>
              </a:rPr>
              <a:t> </a:t>
            </a:r>
            <a:r>
              <a:rPr lang="en-US" sz="3200" spc="-50" dirty="0">
                <a:cs typeface="Arial MT"/>
              </a:rPr>
              <a:t>a </a:t>
            </a:r>
            <a:r>
              <a:rPr lang="en-US" sz="3200" dirty="0">
                <a:cs typeface="Arial MT"/>
              </a:rPr>
              <a:t>challenge</a:t>
            </a:r>
            <a:r>
              <a:rPr lang="en-US" sz="3200" spc="40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due</a:t>
            </a:r>
            <a:r>
              <a:rPr lang="en-US" sz="3200" spc="-8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to</a:t>
            </a:r>
            <a:r>
              <a:rPr lang="en-US" sz="3200" spc="-60" dirty="0">
                <a:cs typeface="Arial MT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limited</a:t>
            </a:r>
            <a:r>
              <a:rPr lang="en-US" sz="3200" spc="-8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access</a:t>
            </a:r>
            <a:r>
              <a:rPr lang="en-US" sz="3200" spc="3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to</a:t>
            </a:r>
            <a:r>
              <a:rPr lang="en-US" sz="3200" spc="-145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health</a:t>
            </a:r>
            <a:r>
              <a:rPr lang="en-US" sz="3200" spc="45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 </a:t>
            </a:r>
            <a:r>
              <a:rPr lang="en-US" sz="3200" spc="-10" dirty="0">
                <a:solidFill>
                  <a:schemeClr val="tx1">
                    <a:lumMod val="95000"/>
                    <a:lumOff val="5000"/>
                  </a:schemeClr>
                </a:solidFill>
                <a:cs typeface="Arial MT"/>
              </a:rPr>
              <a:t>care</a:t>
            </a:r>
            <a:r>
              <a:rPr lang="en-US" sz="3200" spc="-10" dirty="0">
                <a:cs typeface="Arial MT"/>
              </a:rPr>
              <a:t>, </a:t>
            </a:r>
            <a:r>
              <a:rPr lang="en-US" sz="3200" i="1" spc="-20" dirty="0">
                <a:solidFill>
                  <a:srgbClr val="FF0000"/>
                </a:solidFill>
                <a:cs typeface="Arial MT"/>
              </a:rPr>
              <a:t>delayed</a:t>
            </a:r>
            <a:r>
              <a:rPr lang="en-US" sz="3200" i="1" spc="65" dirty="0">
                <a:solidFill>
                  <a:srgbClr val="FF0000"/>
                </a:solidFill>
                <a:cs typeface="Arial MT"/>
              </a:rPr>
              <a:t> </a:t>
            </a:r>
            <a:r>
              <a:rPr lang="en-US" sz="3200" i="1" spc="-10" dirty="0">
                <a:solidFill>
                  <a:srgbClr val="FF0000"/>
                </a:solidFill>
                <a:cs typeface="Arial MT"/>
              </a:rPr>
              <a:t>diagnosis</a:t>
            </a:r>
            <a:r>
              <a:rPr lang="en-US" sz="3200" i="1" dirty="0">
                <a:solidFill>
                  <a:srgbClr val="FF0000"/>
                </a:solidFill>
                <a:cs typeface="Arial MT"/>
              </a:rPr>
              <a:t> </a:t>
            </a:r>
            <a:r>
              <a:rPr lang="en-US" sz="3200" dirty="0">
                <a:cs typeface="Arial MT"/>
              </a:rPr>
              <a:t>and</a:t>
            </a:r>
            <a:r>
              <a:rPr lang="en-US" sz="3200" spc="-10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poor</a:t>
            </a:r>
            <a:r>
              <a:rPr lang="en-US" sz="3200" spc="-35" dirty="0">
                <a:cs typeface="Arial MT"/>
              </a:rPr>
              <a:t> </a:t>
            </a:r>
            <a:r>
              <a:rPr lang="en-US" sz="3200" dirty="0">
                <a:cs typeface="Arial MT"/>
              </a:rPr>
              <a:t>treatment</a:t>
            </a:r>
            <a:r>
              <a:rPr lang="en-US" sz="3200" spc="-110" dirty="0">
                <a:cs typeface="Arial MT"/>
              </a:rPr>
              <a:t> </a:t>
            </a:r>
            <a:r>
              <a:rPr lang="en-US" sz="3200" spc="-10" dirty="0">
                <a:cs typeface="Arial MT"/>
              </a:rPr>
              <a:t>adherence.</a:t>
            </a:r>
            <a:r>
              <a:rPr lang="en-US" sz="3200" spc="-15" baseline="26881" dirty="0">
                <a:cs typeface="Arial MT"/>
              </a:rPr>
              <a:t>5</a:t>
            </a:r>
          </a:p>
          <a:p>
            <a:pPr marL="406400" indent="-342900" algn="just">
              <a:spcBef>
                <a:spcPts val="105"/>
              </a:spcBef>
              <a:buFont typeface="Arial MT"/>
              <a:buChar char="•"/>
              <a:tabLst>
                <a:tab pos="406400" algn="l"/>
              </a:tabLst>
            </a:pPr>
            <a:endParaRPr lang="en-MY" sz="3200" dirty="0">
              <a:cs typeface="Arial MT"/>
            </a:endParaRPr>
          </a:p>
          <a:p>
            <a:pPr marL="406400" indent="-342900" algn="just">
              <a:spcBef>
                <a:spcPts val="105"/>
              </a:spcBef>
              <a:buFont typeface="Arial MT"/>
              <a:buChar char="•"/>
              <a:tabLst>
                <a:tab pos="406400" algn="l"/>
              </a:tabLst>
            </a:pPr>
            <a:r>
              <a:rPr sz="3200" dirty="0">
                <a:cs typeface="Arial MT"/>
              </a:rPr>
              <a:t>The</a:t>
            </a:r>
            <a:r>
              <a:rPr sz="3200" spc="-95" dirty="0">
                <a:cs typeface="Arial MT"/>
              </a:rPr>
              <a:t> </a:t>
            </a:r>
            <a:r>
              <a:rPr lang="en-MY" sz="3200" spc="-95" dirty="0">
                <a:cs typeface="Arial MT"/>
              </a:rPr>
              <a:t>disease outcome can be fatal with the </a:t>
            </a:r>
            <a:r>
              <a:rPr sz="3200" dirty="0">
                <a:cs typeface="Arial MT"/>
              </a:rPr>
              <a:t>leading</a:t>
            </a:r>
            <a:r>
              <a:rPr sz="3200" spc="40" dirty="0">
                <a:cs typeface="Arial MT"/>
              </a:rPr>
              <a:t> </a:t>
            </a:r>
            <a:r>
              <a:rPr sz="3200" dirty="0">
                <a:cs typeface="Arial MT"/>
              </a:rPr>
              <a:t>causes</a:t>
            </a:r>
            <a:r>
              <a:rPr sz="3200" spc="25" dirty="0">
                <a:cs typeface="Arial MT"/>
              </a:rPr>
              <a:t> </a:t>
            </a:r>
            <a:r>
              <a:rPr lang="en-MY" sz="3200" dirty="0">
                <a:cs typeface="Arial MT"/>
              </a:rPr>
              <a:t>being</a:t>
            </a:r>
            <a:r>
              <a:rPr sz="3200" spc="-30" dirty="0">
                <a:cs typeface="Arial MT"/>
              </a:rPr>
              <a:t> </a:t>
            </a:r>
            <a:r>
              <a:rPr sz="3200" dirty="0">
                <a:solidFill>
                  <a:srgbClr val="FF0000"/>
                </a:solidFill>
                <a:cs typeface="Arial MT"/>
              </a:rPr>
              <a:t>infections</a:t>
            </a:r>
            <a:r>
              <a:rPr sz="3200" spc="-15" dirty="0">
                <a:solidFill>
                  <a:srgbClr val="FF0000"/>
                </a:solidFill>
                <a:cs typeface="Arial MT"/>
              </a:rPr>
              <a:t> </a:t>
            </a:r>
            <a:r>
              <a:rPr sz="3200" spc="-25" dirty="0">
                <a:cs typeface="Arial MT"/>
              </a:rPr>
              <a:t>and</a:t>
            </a:r>
            <a:r>
              <a:rPr lang="en-MY" sz="3200" spc="-25" dirty="0">
                <a:cs typeface="Arial MT"/>
              </a:rPr>
              <a:t> </a:t>
            </a:r>
            <a:r>
              <a:rPr sz="3200" dirty="0">
                <a:solidFill>
                  <a:srgbClr val="FF0000"/>
                </a:solidFill>
                <a:cs typeface="Arial MT"/>
              </a:rPr>
              <a:t>active</a:t>
            </a:r>
            <a:r>
              <a:rPr sz="3200" spc="-65" dirty="0">
                <a:solidFill>
                  <a:srgbClr val="FF0000"/>
                </a:solidFill>
                <a:cs typeface="Arial MT"/>
              </a:rPr>
              <a:t> </a:t>
            </a:r>
            <a:r>
              <a:rPr sz="3200" dirty="0">
                <a:solidFill>
                  <a:srgbClr val="FF0000"/>
                </a:solidFill>
                <a:cs typeface="Arial MT"/>
              </a:rPr>
              <a:t>disease</a:t>
            </a:r>
            <a:r>
              <a:rPr sz="3200" spc="60" dirty="0">
                <a:solidFill>
                  <a:srgbClr val="FF0000"/>
                </a:solidFill>
                <a:cs typeface="Arial MT"/>
              </a:rPr>
              <a:t> </a:t>
            </a:r>
            <a:r>
              <a:rPr sz="3200" spc="-10" dirty="0">
                <a:cs typeface="Arial MT"/>
              </a:rPr>
              <a:t>predominantly</a:t>
            </a:r>
            <a:r>
              <a:rPr sz="3200" spc="50" dirty="0">
                <a:cs typeface="Arial MT"/>
              </a:rPr>
              <a:t> </a:t>
            </a:r>
            <a:r>
              <a:rPr sz="3200" dirty="0">
                <a:cs typeface="Arial MT"/>
              </a:rPr>
              <a:t>in</a:t>
            </a:r>
            <a:r>
              <a:rPr sz="3200" spc="-125" dirty="0">
                <a:cs typeface="Arial MT"/>
              </a:rPr>
              <a:t> </a:t>
            </a:r>
            <a:r>
              <a:rPr sz="3200" dirty="0">
                <a:cs typeface="Arial MT"/>
              </a:rPr>
              <a:t>lupus</a:t>
            </a:r>
            <a:r>
              <a:rPr sz="3200" spc="-135" dirty="0">
                <a:cs typeface="Arial MT"/>
              </a:rPr>
              <a:t> </a:t>
            </a:r>
            <a:r>
              <a:rPr sz="3200" dirty="0">
                <a:cs typeface="Arial MT"/>
              </a:rPr>
              <a:t>nephritis</a:t>
            </a:r>
            <a:r>
              <a:rPr sz="3200" spc="-70" dirty="0">
                <a:cs typeface="Arial MT"/>
              </a:rPr>
              <a:t> </a:t>
            </a:r>
            <a:r>
              <a:rPr sz="3200" spc="-10" dirty="0">
                <a:cs typeface="Arial MT"/>
              </a:rPr>
              <a:t>(LN).</a:t>
            </a:r>
            <a:r>
              <a:rPr sz="3200" spc="-15" baseline="26881" dirty="0">
                <a:cs typeface="Arial MT"/>
              </a:rPr>
              <a:t>3</a:t>
            </a:r>
            <a:endParaRPr sz="3200" baseline="26881" dirty="0">
              <a:cs typeface="Arial MT"/>
            </a:endParaRPr>
          </a:p>
          <a:p>
            <a:pPr marL="407034" marR="399415" indent="-343535" algn="just">
              <a:lnSpc>
                <a:spcPct val="100400"/>
              </a:lnSpc>
              <a:buChar char="•"/>
              <a:tabLst>
                <a:tab pos="407034" algn="l"/>
              </a:tabLst>
            </a:pPr>
            <a:endParaRPr sz="3200" baseline="26881" dirty="0">
              <a:cs typeface="Arial MT"/>
            </a:endParaRPr>
          </a:p>
          <a:p>
            <a:pPr algn="just">
              <a:spcBef>
                <a:spcPts val="665"/>
              </a:spcBef>
              <a:buFont typeface="Arial MT"/>
              <a:buChar char="•"/>
            </a:pPr>
            <a:endParaRPr sz="3200" dirty="0">
              <a:cs typeface="Arial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MY" dirty="0">
                <a:latin typeface="+mn-lt"/>
              </a:rPr>
              <a:t>Why is Referral Important?</a:t>
            </a:r>
            <a:endParaRPr lang="en-MY" sz="18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6B7EB6B-DF2C-AF94-78DF-ED974CAC179F}"/>
              </a:ext>
            </a:extLst>
          </p:cNvPr>
          <p:cNvSpPr txBox="1">
            <a:spLocks/>
          </p:cNvSpPr>
          <p:nvPr/>
        </p:nvSpPr>
        <p:spPr>
          <a:xfrm>
            <a:off x="715766" y="5650179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5. Mok CC, et al. The Asia-Pacific League of Associations for Rheumatology consensus statements on the management of systemic lupus erythematosus. Lancet </a:t>
            </a:r>
            <a:r>
              <a:rPr lang="en-GB" altLang="en-US" sz="1400" dirty="0" err="1"/>
              <a:t>Rheumatol</a:t>
            </a:r>
            <a:r>
              <a:rPr lang="en-GB" altLang="en-US" sz="1400" dirty="0"/>
              <a:t>. 2021;3(7):e517-e531.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3. </a:t>
            </a:r>
            <a:r>
              <a:rPr lang="en-US" altLang="en-US" sz="1400" dirty="0" err="1"/>
              <a:t>Teh</a:t>
            </a:r>
            <a:r>
              <a:rPr lang="en-US" altLang="en-US" sz="1400" dirty="0"/>
              <a:t> CL, et al. Lupus. 2013;22(1):106-111.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6896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Referral</a:t>
            </a:r>
            <a:r>
              <a:rPr lang="en-GB" spc="-135" dirty="0"/>
              <a:t> </a:t>
            </a:r>
            <a:r>
              <a:rPr lang="en-GB" spc="-10" dirty="0"/>
              <a:t>Criteria</a:t>
            </a:r>
            <a:endParaRPr lang="en-GB"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723900" y="1940435"/>
            <a:ext cx="10744200" cy="2773608"/>
          </a:xfrm>
          <a:prstGeom prst="rect">
            <a:avLst/>
          </a:prstGeom>
        </p:spPr>
        <p:txBody>
          <a:bodyPr vert="horz" wrap="square" lIns="0" tIns="367756" rIns="0" bIns="0" rtlCol="0">
            <a:spAutoFit/>
          </a:bodyPr>
          <a:lstStyle/>
          <a:p>
            <a:pPr marL="417195" marR="5080" indent="-343535" algn="just">
              <a:lnSpc>
                <a:spcPts val="3829"/>
              </a:lnSpc>
              <a:spcBef>
                <a:spcPts val="265"/>
              </a:spcBef>
              <a:buFont typeface="Arial MT"/>
              <a:buChar char="•"/>
              <a:tabLst>
                <a:tab pos="417830" algn="l"/>
              </a:tabLst>
            </a:pP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Timely</a:t>
            </a:r>
            <a:r>
              <a:rPr sz="3200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referral</a:t>
            </a:r>
            <a:r>
              <a:rPr sz="3200" spc="-6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to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rheumatologists</a:t>
            </a:r>
            <a:r>
              <a:rPr sz="3200" spc="-190" dirty="0">
                <a:latin typeface="Calibri"/>
                <a:cs typeface="Calibri"/>
              </a:rPr>
              <a:t> </a:t>
            </a:r>
            <a:r>
              <a:rPr sz="3200" spc="-25" dirty="0">
                <a:latin typeface="Calibri"/>
                <a:cs typeface="Calibri"/>
              </a:rPr>
              <a:t>is </a:t>
            </a:r>
            <a:r>
              <a:rPr sz="3200" dirty="0">
                <a:latin typeface="Calibri"/>
                <a:cs typeface="Calibri"/>
              </a:rPr>
              <a:t>mandatory</a:t>
            </a:r>
            <a:r>
              <a:rPr sz="3200" spc="-24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to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ensure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timely</a:t>
            </a:r>
            <a:r>
              <a:rPr sz="3200" spc="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diagnosis</a:t>
            </a:r>
            <a:r>
              <a:rPr sz="3200" spc="-254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&amp; </a:t>
            </a:r>
            <a:r>
              <a:rPr sz="3200" spc="-10" dirty="0">
                <a:latin typeface="Calibri"/>
                <a:cs typeface="Calibri"/>
              </a:rPr>
              <a:t>early </a:t>
            </a:r>
            <a:r>
              <a:rPr sz="3200" dirty="0">
                <a:latin typeface="Calibri"/>
                <a:cs typeface="Calibri"/>
              </a:rPr>
              <a:t>initiation</a:t>
            </a:r>
            <a:r>
              <a:rPr sz="3200" spc="-18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of</a:t>
            </a:r>
            <a:r>
              <a:rPr sz="3200" spc="-1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treatment</a:t>
            </a:r>
            <a:r>
              <a:rPr sz="3200" spc="-5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for</a:t>
            </a:r>
            <a:r>
              <a:rPr sz="3200" spc="-9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SLE.</a:t>
            </a:r>
            <a:endParaRPr sz="3200" dirty="0">
              <a:latin typeface="Calibri"/>
              <a:cs typeface="Calibri"/>
            </a:endParaRPr>
          </a:p>
          <a:p>
            <a:pPr marL="417195" marR="488950" indent="-343535" algn="just">
              <a:lnSpc>
                <a:spcPct val="100699"/>
              </a:lnSpc>
              <a:spcBef>
                <a:spcPts val="3515"/>
              </a:spcBef>
              <a:buFont typeface="Arial MT"/>
              <a:buChar char="•"/>
              <a:tabLst>
                <a:tab pos="417830" algn="l"/>
              </a:tabLst>
            </a:pPr>
            <a:r>
              <a:rPr sz="3200" spc="-10" dirty="0">
                <a:latin typeface="Calibri"/>
                <a:cs typeface="Calibri"/>
              </a:rPr>
              <a:t>Rheumatologists</a:t>
            </a:r>
            <a:r>
              <a:rPr sz="3200" spc="-2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are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among</a:t>
            </a:r>
            <a:r>
              <a:rPr sz="3200" spc="-1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3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important </a:t>
            </a:r>
            <a:r>
              <a:rPr sz="3200" dirty="0">
                <a:latin typeface="Calibri"/>
                <a:cs typeface="Calibri"/>
              </a:rPr>
              <a:t>specialists</a:t>
            </a:r>
            <a:r>
              <a:rPr sz="3200" spc="-1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who</a:t>
            </a:r>
            <a:r>
              <a:rPr sz="3200" spc="-7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should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primarily</a:t>
            </a:r>
            <a:r>
              <a:rPr sz="3200" spc="-13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care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spc="-25" dirty="0">
                <a:latin typeface="Calibri"/>
                <a:cs typeface="Calibri"/>
              </a:rPr>
              <a:t>for </a:t>
            </a:r>
            <a:r>
              <a:rPr sz="3200" dirty="0">
                <a:latin typeface="Calibri"/>
                <a:cs typeface="Calibri"/>
              </a:rPr>
              <a:t>patients</a:t>
            </a:r>
            <a:r>
              <a:rPr sz="3200" spc="-114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with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SLE.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F5D8424-3B93-6A26-B285-ED4321E46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Referral</a:t>
            </a:r>
            <a:r>
              <a:rPr lang="en-GB" spc="-135" dirty="0"/>
              <a:t> </a:t>
            </a:r>
            <a:r>
              <a:rPr lang="en-GB" spc="-10" dirty="0"/>
              <a:t>Criteria: Urgent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1017141" y="1064960"/>
            <a:ext cx="10397448" cy="44653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spcBef>
                <a:spcPts val="480"/>
              </a:spcBef>
            </a:pPr>
            <a:r>
              <a:rPr lang="en-US" sz="3200" dirty="0">
                <a:latin typeface="Calibri"/>
                <a:cs typeface="Calibri"/>
              </a:rPr>
              <a:t> 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spcBef>
                <a:spcPts val="340"/>
              </a:spcBef>
              <a:buFont typeface="Arial MT"/>
              <a:buChar char="•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For</a:t>
            </a:r>
            <a:r>
              <a:rPr sz="3200" b="1" spc="-4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patients</a:t>
            </a:r>
            <a:r>
              <a:rPr sz="3200" b="1" spc="-95" dirty="0"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FF0000"/>
                </a:solidFill>
                <a:latin typeface="Calibri"/>
                <a:cs typeface="Calibri"/>
              </a:rPr>
              <a:t>not</a:t>
            </a:r>
            <a:r>
              <a:rPr sz="3200" b="1" u="sng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FF0000"/>
                </a:solidFill>
                <a:latin typeface="Calibri"/>
                <a:cs typeface="Calibri"/>
              </a:rPr>
              <a:t>yet</a:t>
            </a:r>
            <a:r>
              <a:rPr sz="3200" b="1" u="sng" spc="-9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diagnosed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with</a:t>
            </a:r>
            <a:r>
              <a:rPr sz="3200" b="1" spc="-5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SLE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spc="-50" dirty="0">
                <a:latin typeface="Calibri"/>
                <a:cs typeface="Calibri"/>
              </a:rPr>
              <a:t>-</a:t>
            </a:r>
            <a:endParaRPr sz="3200" dirty="0">
              <a:latin typeface="Calibri"/>
              <a:cs typeface="Calibri"/>
            </a:endParaRPr>
          </a:p>
          <a:p>
            <a:pPr marL="756285" marR="5080" indent="-286385">
              <a:lnSpc>
                <a:spcPts val="3080"/>
              </a:lnSpc>
              <a:spcBef>
                <a:spcPts val="690"/>
              </a:spcBef>
              <a:tabLst>
                <a:tab pos="755650" algn="l"/>
              </a:tabLst>
            </a:pPr>
            <a:r>
              <a:rPr sz="3200" spc="-50" dirty="0">
                <a:latin typeface="Calibri"/>
                <a:cs typeface="Calibri"/>
              </a:rPr>
              <a:t>⁻</a:t>
            </a:r>
            <a:r>
              <a:rPr sz="3200" dirty="0">
                <a:latin typeface="Calibri"/>
                <a:cs typeface="Calibri"/>
              </a:rPr>
              <a:t>	Clinical</a:t>
            </a:r>
            <a:r>
              <a:rPr sz="3200" spc="9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suspicion</a:t>
            </a:r>
            <a:r>
              <a:rPr sz="3200" spc="33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of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SLE</a:t>
            </a:r>
            <a:r>
              <a:rPr sz="3200" spc="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with</a:t>
            </a:r>
            <a:r>
              <a:rPr sz="3200" spc="18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major</a:t>
            </a:r>
            <a:r>
              <a:rPr sz="3200" spc="-8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or</a:t>
            </a:r>
            <a:r>
              <a:rPr sz="3200" spc="7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multisystem </a:t>
            </a:r>
            <a:r>
              <a:rPr sz="3200" dirty="0">
                <a:latin typeface="Calibri"/>
                <a:cs typeface="Calibri"/>
              </a:rPr>
              <a:t>organ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involvement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spcBef>
                <a:spcPts val="2915"/>
              </a:spcBef>
              <a:buFont typeface="Arial MT"/>
              <a:buChar char="•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For</a:t>
            </a:r>
            <a:r>
              <a:rPr sz="3200" b="1" spc="-5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patients</a:t>
            </a:r>
            <a:r>
              <a:rPr sz="3200" b="1" spc="-9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diagnosed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with</a:t>
            </a:r>
            <a:r>
              <a:rPr sz="3200" b="1" spc="-5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SLE</a:t>
            </a:r>
            <a:r>
              <a:rPr sz="3200" b="1" spc="-35" dirty="0">
                <a:latin typeface="Calibri"/>
                <a:cs typeface="Calibri"/>
              </a:rPr>
              <a:t> </a:t>
            </a:r>
            <a:r>
              <a:rPr sz="3200" b="1" spc="-50" dirty="0">
                <a:latin typeface="Calibri"/>
                <a:cs typeface="Calibri"/>
              </a:rPr>
              <a:t>-</a:t>
            </a:r>
            <a:endParaRPr sz="3200" dirty="0">
              <a:latin typeface="Calibri"/>
              <a:cs typeface="Calibri"/>
            </a:endParaRPr>
          </a:p>
          <a:p>
            <a:pPr marL="469900">
              <a:spcBef>
                <a:spcPts val="405"/>
              </a:spcBef>
              <a:tabLst>
                <a:tab pos="755650" algn="l"/>
              </a:tabLst>
            </a:pPr>
            <a:r>
              <a:rPr sz="3200" spc="-50" dirty="0">
                <a:latin typeface="Calibri"/>
                <a:cs typeface="Calibri"/>
              </a:rPr>
              <a:t>⁻</a:t>
            </a:r>
            <a:r>
              <a:rPr sz="3200" dirty="0">
                <a:latin typeface="Calibri"/>
                <a:cs typeface="Calibri"/>
              </a:rPr>
              <a:t>	Disease</a:t>
            </a:r>
            <a:r>
              <a:rPr sz="3200" spc="18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flare</a:t>
            </a:r>
            <a:r>
              <a:rPr sz="3200" spc="4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of</a:t>
            </a:r>
            <a:r>
              <a:rPr sz="3200" spc="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major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organ</a:t>
            </a:r>
            <a:r>
              <a:rPr sz="3200" spc="1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or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multisystem</a:t>
            </a:r>
            <a:endParaRPr sz="3200" dirty="0">
              <a:latin typeface="Calibri"/>
              <a:cs typeface="Calibri"/>
            </a:endParaRPr>
          </a:p>
          <a:p>
            <a:pPr marL="469900">
              <a:spcBef>
                <a:spcPts val="380"/>
              </a:spcBef>
              <a:tabLst>
                <a:tab pos="755650" algn="l"/>
              </a:tabLst>
            </a:pPr>
            <a:r>
              <a:rPr sz="3200" spc="-50" dirty="0">
                <a:latin typeface="Calibri"/>
                <a:cs typeface="Calibri"/>
              </a:rPr>
              <a:t>⁻</a:t>
            </a:r>
            <a:r>
              <a:rPr sz="3200" dirty="0">
                <a:latin typeface="Calibri"/>
                <a:cs typeface="Calibri"/>
              </a:rPr>
              <a:t>	Pregnancy</a:t>
            </a:r>
            <a:r>
              <a:rPr sz="3200" spc="1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(at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booking)</a:t>
            </a:r>
            <a:endParaRPr sz="3200" dirty="0">
              <a:latin typeface="Calibri"/>
              <a:cs typeface="Calibri"/>
            </a:endParaRPr>
          </a:p>
          <a:p>
            <a:pPr marL="469900">
              <a:spcBef>
                <a:spcPts val="380"/>
              </a:spcBef>
              <a:tabLst>
                <a:tab pos="755650" algn="l"/>
              </a:tabLst>
            </a:pPr>
            <a:r>
              <a:rPr sz="3200" spc="-50" dirty="0">
                <a:latin typeface="Calibri"/>
                <a:cs typeface="Calibri"/>
              </a:rPr>
              <a:t>⁻</a:t>
            </a:r>
            <a:r>
              <a:rPr sz="3200" dirty="0">
                <a:latin typeface="Calibri"/>
                <a:cs typeface="Calibri"/>
              </a:rPr>
              <a:t>	Severe</a:t>
            </a:r>
            <a:r>
              <a:rPr sz="3200" spc="6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infection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80017C-4BAC-F93B-F584-6971F0B13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593" y="-14065"/>
            <a:ext cx="10129309" cy="68392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382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MT</vt:lpstr>
      <vt:lpstr>Calibri</vt:lpstr>
      <vt:lpstr>Courier New</vt:lpstr>
      <vt:lpstr>Wingdings</vt:lpstr>
      <vt:lpstr>Office Theme</vt:lpstr>
      <vt:lpstr>Training of Core Trainers CPG Management of  Systemic Lupus Erythematosus</vt:lpstr>
      <vt:lpstr>Learning Objective</vt:lpstr>
      <vt:lpstr>Introduction</vt:lpstr>
      <vt:lpstr>Objectives</vt:lpstr>
      <vt:lpstr>Clinical Manifestation</vt:lpstr>
      <vt:lpstr>Why is Referral Important?</vt:lpstr>
      <vt:lpstr>Referral Criteria</vt:lpstr>
      <vt:lpstr>Referral Criteria: Urgent</vt:lpstr>
      <vt:lpstr>PowerPoint Presentation</vt:lpstr>
      <vt:lpstr>Referral: Recommendation</vt:lpstr>
      <vt:lpstr>Take Home Messages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17</cp:revision>
  <dcterms:created xsi:type="dcterms:W3CDTF">2023-11-29T06:59:45Z</dcterms:created>
  <dcterms:modified xsi:type="dcterms:W3CDTF">2024-06-28T08:31:11Z</dcterms:modified>
</cp:coreProperties>
</file>